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3" autoAdjust="0"/>
    <p:restoredTop sz="94660" autoAdjust="0"/>
  </p:normalViewPr>
  <p:slideViewPr>
    <p:cSldViewPr snapToGrid="0">
      <p:cViewPr varScale="1">
        <p:scale>
          <a:sx n="68" d="100"/>
          <a:sy n="68" d="100"/>
        </p:scale>
        <p:origin x="-588" y="-60"/>
      </p:cViewPr>
      <p:guideLst>
        <p:guide orient="horz" pos="2160"/>
        <p:guide pos="3840"/>
      </p:guideLst>
    </p:cSldViewPr>
  </p:slideViewPr>
  <p:outlineViewPr>
    <p:cViewPr>
      <p:scale>
        <a:sx n="33" d="100"/>
        <a:sy n="33" d="100"/>
      </p:scale>
      <p:origin x="0" y="9028"/>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2570949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3274996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1015505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275132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263735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300896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39272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1044321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1275457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634104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2F4DB4-1632-49E9-956A-F288FB2A77CC}"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194652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F4DB4-1632-49E9-956A-F288FB2A77CC}" type="datetimeFigureOut">
              <a:rPr lang="en-US" smtClean="0"/>
              <a:pPr/>
              <a:t>10/29/2024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0AAEC-D7E9-4C24-B8B5-42C803A913E1}" type="slidenum">
              <a:rPr lang="en-US" smtClean="0"/>
              <a:pPr/>
              <a:t>‹#›</a:t>
            </a:fld>
            <a:endParaRPr lang="en-US"/>
          </a:p>
        </p:txBody>
      </p:sp>
    </p:spTree>
    <p:extLst>
      <p:ext uri="{BB962C8B-B14F-4D97-AF65-F5344CB8AC3E}">
        <p14:creationId xmlns="" xmlns:p14="http://schemas.microsoft.com/office/powerpoint/2010/main" val="1434915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lifewire.com/what-is-hexadecimal-2625897"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lifewire.com/what-is-an-xml-file-2622560" TargetMode="External"/><Relationship Id="rId2" Type="http://schemas.openxmlformats.org/officeDocument/2006/relationships/hyperlink" Target="https://www.lifewire.com/csv-file-2622708"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lifewire.com/structure-of-ip-packet-3426715" TargetMode="External"/><Relationship Id="rId2" Type="http://schemas.openxmlformats.org/officeDocument/2006/relationships/hyperlink" Target="https://www.lifewire.com/what-is-open-source-software-4147547"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lifewire.com/cap-file-2622694" TargetMode="External"/><Relationship Id="rId2" Type="http://schemas.openxmlformats.org/officeDocument/2006/relationships/hyperlink" Target="https://www.lifewire.com/definition-of-protocol-network-817949" TargetMode="External"/><Relationship Id="rId1" Type="http://schemas.openxmlformats.org/officeDocument/2006/relationships/slideLayout" Target="../slideLayouts/slideLayout2.xml"/><Relationship Id="rId6" Type="http://schemas.openxmlformats.org/officeDocument/2006/relationships/hyperlink" Target="https://www.lifewire.com/definition-of-wifi-protected-access-816576" TargetMode="External"/><Relationship Id="rId5" Type="http://schemas.openxmlformats.org/officeDocument/2006/relationships/hyperlink" Target="https://www.lifewire.com/definition-of-wired-equivalent-privacy-816575" TargetMode="External"/><Relationship Id="rId4" Type="http://schemas.openxmlformats.org/officeDocument/2006/relationships/hyperlink" Target="https://www.lifewire.com/erf-file-2621096"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09801" y="618836"/>
            <a:ext cx="7772399" cy="923330"/>
          </a:xfrm>
          <a:prstGeom prst="rect">
            <a:avLst/>
          </a:prstGeom>
          <a:noFill/>
          <a:ln>
            <a:solidFill>
              <a:schemeClr val="tx1"/>
            </a:solidFill>
          </a:ln>
        </p:spPr>
        <p:txBody>
          <a:bodyPr wrap="square" rtlCol="0" anchor="ctr">
            <a:spAutoFit/>
          </a:bodyPr>
          <a:lstStyle/>
          <a:p>
            <a:r>
              <a:rPr lang="en-US" sz="5400" dirty="0" smtClean="0"/>
              <a:t>NETWORK BASED ATTACKS</a:t>
            </a:r>
            <a:endParaRPr lang="en-US" sz="5400" dirty="0"/>
          </a:p>
        </p:txBody>
      </p:sp>
      <p:sp>
        <p:nvSpPr>
          <p:cNvPr id="6" name="TextBox 5"/>
          <p:cNvSpPr txBox="1"/>
          <p:nvPr/>
        </p:nvSpPr>
        <p:spPr>
          <a:xfrm>
            <a:off x="2142836" y="2503055"/>
            <a:ext cx="8211128" cy="2800767"/>
          </a:xfrm>
          <a:prstGeom prst="rect">
            <a:avLst/>
          </a:prstGeom>
          <a:noFill/>
        </p:spPr>
        <p:txBody>
          <a:bodyPr wrap="square" rtlCol="0">
            <a:spAutoFit/>
          </a:bodyPr>
          <a:lstStyle/>
          <a:p>
            <a:pPr marL="285750" indent="-285750">
              <a:buFont typeface="Arial" panose="020B0604020202020204" pitchFamily="34" charset="0"/>
              <a:buChar char="•"/>
            </a:pPr>
            <a:r>
              <a:rPr lang="en-US" sz="4400" dirty="0" smtClean="0"/>
              <a:t>Sniffing</a:t>
            </a:r>
          </a:p>
          <a:p>
            <a:pPr marL="285750" indent="-285750">
              <a:buFont typeface="Arial" panose="020B0604020202020204" pitchFamily="34" charset="0"/>
              <a:buChar char="•"/>
            </a:pPr>
            <a:r>
              <a:rPr lang="en-US" sz="4400" dirty="0"/>
              <a:t>Denial-of-Service (</a:t>
            </a:r>
            <a:r>
              <a:rPr lang="en-US" sz="4400" dirty="0" err="1"/>
              <a:t>DoS</a:t>
            </a:r>
            <a:r>
              <a:rPr lang="en-US" sz="4400" dirty="0"/>
              <a:t>) </a:t>
            </a:r>
            <a:r>
              <a:rPr lang="en-US" sz="4400" dirty="0" smtClean="0"/>
              <a:t>Attack</a:t>
            </a:r>
          </a:p>
          <a:p>
            <a:pPr marL="285750" indent="-285750">
              <a:buFont typeface="Arial" panose="020B0604020202020204" pitchFamily="34" charset="0"/>
              <a:buChar char="•"/>
            </a:pPr>
            <a:r>
              <a:rPr lang="en-US" sz="4400" dirty="0" smtClean="0"/>
              <a:t>Password Attack</a:t>
            </a:r>
          </a:p>
          <a:p>
            <a:pPr marL="285750" indent="-285750">
              <a:buFont typeface="Arial" panose="020B0604020202020204" pitchFamily="34" charset="0"/>
              <a:buChar char="•"/>
            </a:pPr>
            <a:r>
              <a:rPr lang="en-US" sz="4400" dirty="0" smtClean="0"/>
              <a:t>Session Hijacking</a:t>
            </a:r>
            <a:endParaRPr lang="en-US" sz="4400" dirty="0"/>
          </a:p>
        </p:txBody>
      </p:sp>
    </p:spTree>
    <p:extLst>
      <p:ext uri="{BB962C8B-B14F-4D97-AF65-F5344CB8AC3E}">
        <p14:creationId xmlns="" xmlns:p14="http://schemas.microsoft.com/office/powerpoint/2010/main" val="328640092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949450" y="1580377"/>
            <a:ext cx="8293100" cy="4686300"/>
          </a:xfrm>
          <a:prstGeom prst="rect">
            <a:avLst/>
          </a:prstGeom>
          <a:noFill/>
          <a:ln w="9525">
            <a:noFill/>
            <a:miter lim="800000"/>
            <a:headEnd/>
            <a:tailEnd/>
          </a:ln>
          <a:effectLst/>
        </p:spPr>
      </p:pic>
      <p:sp>
        <p:nvSpPr>
          <p:cNvPr id="5" name="TextBox 4"/>
          <p:cNvSpPr txBox="1"/>
          <p:nvPr/>
        </p:nvSpPr>
        <p:spPr>
          <a:xfrm>
            <a:off x="856861" y="718457"/>
            <a:ext cx="10478278" cy="461665"/>
          </a:xfrm>
          <a:prstGeom prst="rect">
            <a:avLst/>
          </a:prstGeom>
          <a:noFill/>
        </p:spPr>
        <p:txBody>
          <a:bodyPr wrap="square" rtlCol="0">
            <a:spAutoFit/>
          </a:bodyPr>
          <a:lstStyle/>
          <a:p>
            <a:pPr marL="457200" indent="-457200" algn="ctr">
              <a:buFont typeface="+mj-lt"/>
              <a:buAutoNum type="arabicPeriod" startAt="2"/>
            </a:pPr>
            <a:r>
              <a:rPr lang="en-US" sz="2400" dirty="0" smtClean="0"/>
              <a:t>In the </a:t>
            </a:r>
            <a:r>
              <a:rPr lang="en-US" sz="2400" b="1" dirty="0" err="1" smtClean="0"/>
              <a:t>Wireshark</a:t>
            </a:r>
            <a:r>
              <a:rPr lang="en-US" sz="2400" b="1" dirty="0" smtClean="0"/>
              <a:t> Capture Interfaces</a:t>
            </a:r>
            <a:r>
              <a:rPr lang="en-US" sz="2400" dirty="0" smtClean="0"/>
              <a:t> window, select </a:t>
            </a:r>
            <a:r>
              <a:rPr lang="en-US" sz="2400" b="1" dirty="0" smtClean="0"/>
              <a:t>Start</a:t>
            </a:r>
            <a:r>
              <a:rPr lang="en-US" sz="2400" dirty="0" smtClean="0"/>
              <a:t>.</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0384" y="727788"/>
            <a:ext cx="10170367" cy="461665"/>
          </a:xfrm>
          <a:prstGeom prst="rect">
            <a:avLst/>
          </a:prstGeom>
          <a:noFill/>
        </p:spPr>
        <p:txBody>
          <a:bodyPr wrap="square" rtlCol="0">
            <a:spAutoFit/>
          </a:bodyPr>
          <a:lstStyle/>
          <a:p>
            <a:pPr marL="457200" indent="-457200" algn="ctr">
              <a:buFont typeface="+mj-lt"/>
              <a:buAutoNum type="arabicPeriod" startAt="3"/>
            </a:pPr>
            <a:r>
              <a:rPr lang="en-US" sz="2400" dirty="0" smtClean="0"/>
              <a:t>Select </a:t>
            </a:r>
            <a:r>
              <a:rPr lang="en-US" sz="2400" b="1" dirty="0" smtClean="0"/>
              <a:t>File</a:t>
            </a:r>
            <a:r>
              <a:rPr lang="en-US" sz="2400" dirty="0" smtClean="0"/>
              <a:t> &gt; </a:t>
            </a:r>
            <a:r>
              <a:rPr lang="en-US" sz="2400" b="1" dirty="0" smtClean="0"/>
              <a:t>Save As</a:t>
            </a:r>
            <a:r>
              <a:rPr lang="en-US" sz="2400" dirty="0" smtClean="0"/>
              <a:t> or choose an </a:t>
            </a:r>
            <a:r>
              <a:rPr lang="en-US" sz="2400" b="1" dirty="0" smtClean="0"/>
              <a:t>Export</a:t>
            </a:r>
            <a:r>
              <a:rPr lang="en-US" sz="2400" dirty="0" smtClean="0"/>
              <a:t> option to record the capture.</a:t>
            </a:r>
            <a:endParaRPr lang="en-US" sz="2400" dirty="0"/>
          </a:p>
        </p:txBody>
      </p:sp>
      <p:pic>
        <p:nvPicPr>
          <p:cNvPr id="2050" name="Picture 2"/>
          <p:cNvPicPr>
            <a:picLocks noChangeAspect="1" noChangeArrowheads="1"/>
          </p:cNvPicPr>
          <p:nvPr/>
        </p:nvPicPr>
        <p:blipFill>
          <a:blip r:embed="rId2"/>
          <a:srcRect/>
          <a:stretch>
            <a:fillRect/>
          </a:stretch>
        </p:blipFill>
        <p:spPr bwMode="auto">
          <a:xfrm>
            <a:off x="1939925" y="1558725"/>
            <a:ext cx="8312150" cy="46736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3061" y="690465"/>
            <a:ext cx="10300996" cy="830997"/>
          </a:xfrm>
          <a:prstGeom prst="rect">
            <a:avLst/>
          </a:prstGeom>
          <a:noFill/>
        </p:spPr>
        <p:txBody>
          <a:bodyPr wrap="square" rtlCol="0">
            <a:spAutoFit/>
          </a:bodyPr>
          <a:lstStyle/>
          <a:p>
            <a:pPr marL="457200" indent="-457200">
              <a:buFont typeface="+mj-lt"/>
              <a:buAutoNum type="arabicPeriod" startAt="4"/>
            </a:pPr>
            <a:r>
              <a:rPr lang="en-US" sz="2400" dirty="0" smtClean="0"/>
              <a:t>To stop capturing, press </a:t>
            </a:r>
            <a:r>
              <a:rPr lang="en-US" sz="2400" b="1" dirty="0" err="1" smtClean="0"/>
              <a:t>Ctrl+E</a:t>
            </a:r>
            <a:r>
              <a:rPr lang="en-US" sz="2400" dirty="0" smtClean="0"/>
              <a:t>. Or, go to the </a:t>
            </a:r>
            <a:r>
              <a:rPr lang="en-US" sz="2400" dirty="0" err="1" smtClean="0"/>
              <a:t>Wireshark</a:t>
            </a:r>
            <a:r>
              <a:rPr lang="en-US" sz="2400" dirty="0" smtClean="0"/>
              <a:t> toolbar and select the red </a:t>
            </a:r>
            <a:r>
              <a:rPr lang="en-US" sz="2400" b="1" dirty="0" smtClean="0"/>
              <a:t>Stop</a:t>
            </a:r>
            <a:r>
              <a:rPr lang="en-US" sz="2400" dirty="0" smtClean="0"/>
              <a:t> button that's located next to the shark fin.</a:t>
            </a:r>
            <a:endParaRPr lang="en-US" sz="2400" dirty="0"/>
          </a:p>
        </p:txBody>
      </p:sp>
      <p:pic>
        <p:nvPicPr>
          <p:cNvPr id="3074" name="Picture 2"/>
          <p:cNvPicPr>
            <a:picLocks noChangeAspect="1" noChangeArrowheads="1"/>
          </p:cNvPicPr>
          <p:nvPr/>
        </p:nvPicPr>
        <p:blipFill>
          <a:blip r:embed="rId2"/>
          <a:srcRect/>
          <a:stretch>
            <a:fillRect/>
          </a:stretch>
        </p:blipFill>
        <p:spPr bwMode="auto">
          <a:xfrm>
            <a:off x="1968500" y="1729208"/>
            <a:ext cx="8255000" cy="442595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07824" cy="1062458"/>
          </a:xfrm>
        </p:spPr>
        <p:txBody>
          <a:bodyPr>
            <a:normAutofit fontScale="90000"/>
          </a:bodyPr>
          <a:lstStyle/>
          <a:p>
            <a:pPr algn="ctr"/>
            <a:r>
              <a:rPr lang="en-US" sz="4000" b="1" dirty="0" smtClean="0">
                <a:latin typeface="+mn-lt"/>
              </a:rPr>
              <a:t>How to View and Analyze Packet Contents</a:t>
            </a:r>
            <a:r>
              <a:rPr lang="en-US" b="1" dirty="0" smtClean="0">
                <a:latin typeface="+mn-lt"/>
              </a:rPr>
              <a:t/>
            </a:r>
            <a:br>
              <a:rPr lang="en-US" b="1" dirty="0" smtClean="0">
                <a:latin typeface="+mn-lt"/>
              </a:rPr>
            </a:br>
            <a:endParaRPr lang="en-US" b="1" dirty="0">
              <a:latin typeface="+mn-lt"/>
            </a:endParaRPr>
          </a:p>
        </p:txBody>
      </p:sp>
      <p:sp>
        <p:nvSpPr>
          <p:cNvPr id="3" name="Content Placeholder 2"/>
          <p:cNvSpPr>
            <a:spLocks noGrp="1"/>
          </p:cNvSpPr>
          <p:nvPr>
            <p:ph idx="1"/>
          </p:nvPr>
        </p:nvSpPr>
        <p:spPr>
          <a:xfrm>
            <a:off x="2023237" y="920518"/>
            <a:ext cx="10515600" cy="1878628"/>
          </a:xfrm>
        </p:spPr>
        <p:txBody>
          <a:bodyPr/>
          <a:lstStyle/>
          <a:p>
            <a:pPr marL="514350" indent="-514350">
              <a:buNone/>
            </a:pPr>
            <a:r>
              <a:rPr lang="en-US" sz="2400" dirty="0" smtClean="0"/>
              <a:t>The captured data interface contains three main sections:</a:t>
            </a:r>
          </a:p>
          <a:p>
            <a:pPr lvl="1"/>
            <a:r>
              <a:rPr lang="en-US" dirty="0" smtClean="0"/>
              <a:t>The packet list pane (the top section)</a:t>
            </a:r>
          </a:p>
          <a:p>
            <a:pPr lvl="1"/>
            <a:r>
              <a:rPr lang="en-US" dirty="0" smtClean="0"/>
              <a:t>The packet details pane (the middle section)</a:t>
            </a:r>
          </a:p>
          <a:p>
            <a:pPr lvl="1"/>
            <a:r>
              <a:rPr lang="en-US" dirty="0" smtClean="0"/>
              <a:t>The packet bytes pane (the bottom section)</a:t>
            </a:r>
          </a:p>
          <a:p>
            <a:endParaRPr lang="en-US" dirty="0"/>
          </a:p>
        </p:txBody>
      </p:sp>
      <p:pic>
        <p:nvPicPr>
          <p:cNvPr id="4098" name="Picture 2"/>
          <p:cNvPicPr>
            <a:picLocks noChangeAspect="1" noChangeArrowheads="1"/>
          </p:cNvPicPr>
          <p:nvPr/>
        </p:nvPicPr>
        <p:blipFill>
          <a:blip r:embed="rId2"/>
          <a:srcRect/>
          <a:stretch>
            <a:fillRect/>
          </a:stretch>
        </p:blipFill>
        <p:spPr bwMode="auto">
          <a:xfrm>
            <a:off x="2364225" y="2674579"/>
            <a:ext cx="7463550" cy="3994657"/>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583"/>
            <a:ext cx="10515600" cy="1485415"/>
          </a:xfrm>
        </p:spPr>
        <p:txBody>
          <a:bodyPr>
            <a:normAutofit fontScale="90000"/>
          </a:bodyPr>
          <a:lstStyle/>
          <a:p>
            <a:r>
              <a:rPr lang="en-US" sz="2700" b="1" dirty="0" smtClean="0"/>
              <a:t>Packet List</a:t>
            </a:r>
            <a:br>
              <a:rPr lang="en-US" sz="2700" b="1" dirty="0" smtClean="0"/>
            </a:br>
            <a:r>
              <a:rPr lang="en-US" sz="2700" dirty="0" smtClean="0"/>
              <a:t>The packet list pane, located at the top of the window, shows all packets found in the active capture file. Each packet has its own row and corresponding number assigned to it, along with each of these data points:</a:t>
            </a:r>
            <a:r>
              <a:rPr lang="en-US" sz="1800" dirty="0" smtClean="0"/>
              <a:t/>
            </a:r>
            <a:br>
              <a:rPr lang="en-US" sz="1800" dirty="0" smtClean="0"/>
            </a:br>
            <a:endParaRPr lang="en-US" sz="1800" dirty="0"/>
          </a:p>
        </p:txBody>
      </p:sp>
      <p:sp>
        <p:nvSpPr>
          <p:cNvPr id="3" name="Content Placeholder 2"/>
          <p:cNvSpPr>
            <a:spLocks noGrp="1"/>
          </p:cNvSpPr>
          <p:nvPr>
            <p:ph sz="half" idx="1"/>
          </p:nvPr>
        </p:nvSpPr>
        <p:spPr>
          <a:xfrm>
            <a:off x="838200" y="1825625"/>
            <a:ext cx="5181600" cy="4556514"/>
          </a:xfrm>
        </p:spPr>
        <p:txBody>
          <a:bodyPr>
            <a:normAutofit fontScale="92500"/>
          </a:bodyPr>
          <a:lstStyle/>
          <a:p>
            <a:r>
              <a:rPr lang="en-US" sz="2400" b="1" dirty="0" smtClean="0"/>
              <a:t>No</a:t>
            </a:r>
            <a:r>
              <a:rPr lang="en-US" sz="2400" dirty="0" smtClean="0"/>
              <a:t>: This field indicates which packets are part of the same conversation. It remains blank until you select a packet.</a:t>
            </a:r>
          </a:p>
          <a:p>
            <a:r>
              <a:rPr lang="en-US" sz="2400" b="1" dirty="0" smtClean="0"/>
              <a:t>Time:</a:t>
            </a:r>
            <a:r>
              <a:rPr lang="en-US" sz="2400" dirty="0" smtClean="0"/>
              <a:t> The timestamp of when the packet was captured is displayed in this column. The default format is the number of seconds or partial seconds since this specific capture file was first created.</a:t>
            </a:r>
          </a:p>
          <a:p>
            <a:r>
              <a:rPr lang="en-US" sz="2400" b="1" dirty="0" smtClean="0"/>
              <a:t>Source:</a:t>
            </a:r>
            <a:r>
              <a:rPr lang="en-US" sz="2400" dirty="0" smtClean="0"/>
              <a:t> This column contains the address (IP or other) where the packet originated.</a:t>
            </a:r>
          </a:p>
          <a:p>
            <a:r>
              <a:rPr lang="en-US" sz="2400" b="1" dirty="0" smtClean="0"/>
              <a:t>Destination:</a:t>
            </a:r>
            <a:r>
              <a:rPr lang="en-US" sz="2400" dirty="0" smtClean="0"/>
              <a:t> This column contains the address that the packet is being sent to.</a:t>
            </a:r>
          </a:p>
          <a:p>
            <a:endParaRPr lang="en-US" sz="1800" dirty="0" smtClean="0"/>
          </a:p>
          <a:p>
            <a:endParaRPr lang="en-US" dirty="0"/>
          </a:p>
        </p:txBody>
      </p:sp>
      <p:sp>
        <p:nvSpPr>
          <p:cNvPr id="4" name="Content Placeholder 3"/>
          <p:cNvSpPr>
            <a:spLocks noGrp="1"/>
          </p:cNvSpPr>
          <p:nvPr>
            <p:ph sz="half" idx="2"/>
          </p:nvPr>
        </p:nvSpPr>
        <p:spPr/>
        <p:txBody>
          <a:bodyPr>
            <a:normAutofit fontScale="92500"/>
          </a:bodyPr>
          <a:lstStyle/>
          <a:p>
            <a:r>
              <a:rPr lang="en-US" sz="2400" b="1" dirty="0" smtClean="0"/>
              <a:t>Protocol:</a:t>
            </a:r>
            <a:r>
              <a:rPr lang="en-US" sz="2400" dirty="0" smtClean="0"/>
              <a:t> The packet's protocol name, such as TCP, can be found in this column.</a:t>
            </a:r>
          </a:p>
          <a:p>
            <a:r>
              <a:rPr lang="en-US" sz="2400" b="1" dirty="0" smtClean="0"/>
              <a:t>Length:</a:t>
            </a:r>
            <a:r>
              <a:rPr lang="en-US" sz="2400" dirty="0" smtClean="0"/>
              <a:t> The packet length, in bytes, is displayed in this column.</a:t>
            </a:r>
          </a:p>
          <a:p>
            <a:r>
              <a:rPr lang="en-US" sz="2400" b="1" dirty="0" smtClean="0"/>
              <a:t>Info:</a:t>
            </a:r>
            <a:r>
              <a:rPr lang="en-US" sz="2400" dirty="0" smtClean="0"/>
              <a:t> Additional details about the packet are presented here. The contents of this column can vary greatly depending on packet contents.</a:t>
            </a:r>
          </a:p>
          <a:p>
            <a:endParaRPr lang="en-US"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3270" y="363909"/>
            <a:ext cx="8705461" cy="1384995"/>
          </a:xfrm>
          <a:prstGeom prst="rect">
            <a:avLst/>
          </a:prstGeom>
        </p:spPr>
        <p:txBody>
          <a:bodyPr wrap="square">
            <a:spAutoFit/>
          </a:bodyPr>
          <a:lstStyle/>
          <a:p>
            <a:r>
              <a:rPr lang="en-US" sz="2400" dirty="0" smtClean="0"/>
              <a:t>To change the time format to something more useful (such as the actual time of day), select </a:t>
            </a:r>
            <a:r>
              <a:rPr lang="en-US" sz="2400" b="1" dirty="0" smtClean="0"/>
              <a:t>View</a:t>
            </a:r>
            <a:r>
              <a:rPr lang="en-US" sz="2400" dirty="0" smtClean="0"/>
              <a:t> &gt; </a:t>
            </a:r>
            <a:r>
              <a:rPr lang="en-US" sz="2400" b="1" dirty="0" smtClean="0"/>
              <a:t>Time Display Format</a:t>
            </a:r>
            <a:r>
              <a:rPr lang="en-US" sz="2400" dirty="0" smtClean="0"/>
              <a:t>.</a:t>
            </a:r>
          </a:p>
          <a:p>
            <a:r>
              <a:rPr lang="en-US" dirty="0" smtClean="0"/>
              <a:t/>
            </a:r>
            <a:br>
              <a:rPr lang="en-US" dirty="0" smtClean="0"/>
            </a:br>
            <a:endParaRPr lang="en-US" dirty="0"/>
          </a:p>
        </p:txBody>
      </p:sp>
      <p:pic>
        <p:nvPicPr>
          <p:cNvPr id="5122" name="Picture 2"/>
          <p:cNvPicPr>
            <a:picLocks noChangeAspect="1" noChangeArrowheads="1"/>
          </p:cNvPicPr>
          <p:nvPr/>
        </p:nvPicPr>
        <p:blipFill>
          <a:blip r:embed="rId2"/>
          <a:srcRect/>
          <a:stretch>
            <a:fillRect/>
          </a:stretch>
        </p:blipFill>
        <p:spPr bwMode="auto">
          <a:xfrm>
            <a:off x="1958975" y="1617258"/>
            <a:ext cx="8274050" cy="44259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4956" y="261230"/>
            <a:ext cx="11122089" cy="1446550"/>
          </a:xfrm>
          <a:prstGeom prst="rect">
            <a:avLst/>
          </a:prstGeom>
        </p:spPr>
        <p:txBody>
          <a:bodyPr wrap="square">
            <a:spAutoFit/>
          </a:bodyPr>
          <a:lstStyle/>
          <a:p>
            <a:pPr algn="just"/>
            <a:r>
              <a:rPr lang="en-US" sz="2200" dirty="0" smtClean="0"/>
              <a:t>When a packet is selected in the top pane, you may notice one or more symbols appear in the </a:t>
            </a:r>
            <a:r>
              <a:rPr lang="en-US" sz="2200" b="1" dirty="0" smtClean="0"/>
              <a:t>No.</a:t>
            </a:r>
            <a:r>
              <a:rPr lang="en-US" sz="2200" dirty="0" smtClean="0"/>
              <a:t> column. Open or closed brackets and a straight horizontal line indicate whether a packet or group of packets are part of the same back-and-forth conversation on the network. A broken horizontal line signifies that a packet is not part of the conversation.</a:t>
            </a:r>
            <a:endParaRPr lang="en-US" sz="2200" dirty="0"/>
          </a:p>
        </p:txBody>
      </p:sp>
      <p:pic>
        <p:nvPicPr>
          <p:cNvPr id="6146" name="Picture 2"/>
          <p:cNvPicPr>
            <a:picLocks noChangeAspect="1" noChangeArrowheads="1"/>
          </p:cNvPicPr>
          <p:nvPr/>
        </p:nvPicPr>
        <p:blipFill>
          <a:blip r:embed="rId2"/>
          <a:srcRect/>
          <a:stretch>
            <a:fillRect/>
          </a:stretch>
        </p:blipFill>
        <p:spPr bwMode="auto">
          <a:xfrm>
            <a:off x="1949450" y="1844148"/>
            <a:ext cx="8293100" cy="443865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8498" y="251855"/>
            <a:ext cx="11035004" cy="1785104"/>
          </a:xfrm>
          <a:prstGeom prst="rect">
            <a:avLst/>
          </a:prstGeom>
        </p:spPr>
        <p:txBody>
          <a:bodyPr wrap="square">
            <a:spAutoFit/>
          </a:bodyPr>
          <a:lstStyle/>
          <a:p>
            <a:r>
              <a:rPr lang="en-US" sz="2200" b="1" dirty="0" smtClean="0"/>
              <a:t>Packet Details</a:t>
            </a:r>
          </a:p>
          <a:p>
            <a:r>
              <a:rPr lang="en-US" sz="2200" dirty="0" smtClean="0"/>
              <a:t>The details pane, found in the middle, presents the protocols and protocol fields of the selected packet in a collapsible format. In addition to expanding each selection, you can apply individual </a:t>
            </a:r>
            <a:r>
              <a:rPr lang="en-US" sz="2200" dirty="0" err="1" smtClean="0"/>
              <a:t>Wireshark</a:t>
            </a:r>
            <a:r>
              <a:rPr lang="en-US" sz="2200" dirty="0" smtClean="0"/>
              <a:t> filters based on specific details and follow streams of data based on protocol type by right-clicking the desired item.</a:t>
            </a:r>
            <a:endParaRPr lang="en-US" sz="2200" dirty="0"/>
          </a:p>
        </p:txBody>
      </p:sp>
      <p:pic>
        <p:nvPicPr>
          <p:cNvPr id="7170" name="Picture 2"/>
          <p:cNvPicPr>
            <a:picLocks noChangeAspect="1" noChangeArrowheads="1"/>
          </p:cNvPicPr>
          <p:nvPr/>
        </p:nvPicPr>
        <p:blipFill>
          <a:blip r:embed="rId2"/>
          <a:srcRect/>
          <a:stretch>
            <a:fillRect/>
          </a:stretch>
        </p:blipFill>
        <p:spPr bwMode="auto">
          <a:xfrm>
            <a:off x="1951038" y="2195974"/>
            <a:ext cx="8293100" cy="44069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6490" y="205234"/>
            <a:ext cx="10972800" cy="2154436"/>
          </a:xfrm>
          <a:prstGeom prst="rect">
            <a:avLst/>
          </a:prstGeom>
        </p:spPr>
        <p:txBody>
          <a:bodyPr wrap="square">
            <a:spAutoFit/>
          </a:bodyPr>
          <a:lstStyle/>
          <a:p>
            <a:r>
              <a:rPr lang="en-US" sz="2000" b="1" dirty="0" smtClean="0"/>
              <a:t>Packet Bytes</a:t>
            </a:r>
          </a:p>
          <a:p>
            <a:pPr algn="just"/>
            <a:r>
              <a:rPr lang="en-US" sz="2000" dirty="0" smtClean="0"/>
              <a:t>At the bottom is the packet bytes pane, which displays the raw data of the selected packet in a hexadecimal view. This </a:t>
            </a:r>
            <a:r>
              <a:rPr lang="en-US" sz="2000" u="sng" dirty="0" smtClean="0">
                <a:hlinkClick r:id="rId2"/>
              </a:rPr>
              <a:t>hex dump</a:t>
            </a:r>
            <a:r>
              <a:rPr lang="en-US" sz="2000" dirty="0" smtClean="0"/>
              <a:t> contains 16 hexadecimal bytes and 16 ASCII bytes alongside the data offset.</a:t>
            </a:r>
          </a:p>
          <a:p>
            <a:endParaRPr lang="en-US" sz="1050" dirty="0" smtClean="0"/>
          </a:p>
          <a:p>
            <a:pPr algn="just"/>
            <a:r>
              <a:rPr lang="en-US" sz="2000" dirty="0" smtClean="0"/>
              <a:t>Selecting a specific portion of this data automatically highlights its corresponding section in the packet details pane and vice versa. Any bytes that cannot be printed are represented by a period.</a:t>
            </a:r>
            <a:endParaRPr lang="en-US" sz="2000" dirty="0"/>
          </a:p>
        </p:txBody>
      </p:sp>
      <p:pic>
        <p:nvPicPr>
          <p:cNvPr id="8194" name="Picture 2"/>
          <p:cNvPicPr>
            <a:picLocks noChangeAspect="1" noChangeArrowheads="1"/>
          </p:cNvPicPr>
          <p:nvPr/>
        </p:nvPicPr>
        <p:blipFill>
          <a:blip r:embed="rId3"/>
          <a:srcRect/>
          <a:stretch>
            <a:fillRect/>
          </a:stretch>
        </p:blipFill>
        <p:spPr bwMode="auto">
          <a:xfrm>
            <a:off x="2076467" y="2335745"/>
            <a:ext cx="8039067" cy="428381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1527" y="429128"/>
            <a:ext cx="10468947" cy="1384995"/>
          </a:xfrm>
          <a:prstGeom prst="rect">
            <a:avLst/>
          </a:prstGeom>
        </p:spPr>
        <p:txBody>
          <a:bodyPr wrap="square">
            <a:spAutoFit/>
          </a:bodyPr>
          <a:lstStyle/>
          <a:p>
            <a:r>
              <a:rPr lang="en-US" sz="2400" dirty="0" smtClean="0"/>
              <a:t>To display this data in bit format as opposed to hexadecimal, right-click anywhere within the pane and select </a:t>
            </a:r>
            <a:r>
              <a:rPr lang="en-US" sz="2400" b="1" dirty="0" smtClean="0"/>
              <a:t>as bits</a:t>
            </a:r>
            <a:r>
              <a:rPr lang="en-US" sz="2400" dirty="0" smtClean="0"/>
              <a:t>.</a:t>
            </a:r>
          </a:p>
          <a:p>
            <a:r>
              <a:rPr lang="en-US" dirty="0" smtClean="0"/>
              <a:t/>
            </a:r>
            <a:br>
              <a:rPr lang="en-US" dirty="0" smtClean="0"/>
            </a:br>
            <a:endParaRPr lang="en-US" dirty="0"/>
          </a:p>
        </p:txBody>
      </p:sp>
      <p:pic>
        <p:nvPicPr>
          <p:cNvPr id="9218" name="Picture 2"/>
          <p:cNvPicPr>
            <a:picLocks noChangeAspect="1" noChangeArrowheads="1"/>
          </p:cNvPicPr>
          <p:nvPr/>
        </p:nvPicPr>
        <p:blipFill>
          <a:blip r:embed="rId2"/>
          <a:srcRect/>
          <a:stretch>
            <a:fillRect/>
          </a:stretch>
        </p:blipFill>
        <p:spPr bwMode="auto">
          <a:xfrm>
            <a:off x="1954213" y="1645445"/>
            <a:ext cx="8286750" cy="44069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mn-lt"/>
              </a:rPr>
              <a:t>1. </a:t>
            </a:r>
            <a:r>
              <a:rPr lang="en-US" b="1" u="sng" dirty="0" smtClean="0">
                <a:latin typeface="+mn-lt"/>
              </a:rPr>
              <a:t>Sniffing</a:t>
            </a:r>
            <a:endParaRPr lang="en-US" b="1" u="sng" dirty="0">
              <a:latin typeface="+mn-lt"/>
            </a:endParaRPr>
          </a:p>
        </p:txBody>
      </p:sp>
      <p:sp>
        <p:nvSpPr>
          <p:cNvPr id="3" name="Content Placeholder 2"/>
          <p:cNvSpPr>
            <a:spLocks noGrp="1"/>
          </p:cNvSpPr>
          <p:nvPr>
            <p:ph idx="1"/>
          </p:nvPr>
        </p:nvSpPr>
        <p:spPr/>
        <p:txBody>
          <a:bodyPr/>
          <a:lstStyle/>
          <a:p>
            <a:pPr marL="0" indent="0" algn="just">
              <a:buNone/>
            </a:pPr>
            <a:r>
              <a:rPr lang="en-US" dirty="0">
                <a:latin typeface="+mj-lt"/>
              </a:rPr>
              <a:t>A sniffing attack involves an attacker getting into the network data-stream and reading, monitoring or capturing full packets of data flowing between a client and a server. A hacker intercepting a network packet containing unencrypted information can cause severe damage to the organization or entity that owns the data. Data compromised may include sensitive information like account credentials, bank details, and different kinds of Personally Identifiable Information (PII).  Sniffing attacks can either be active (involving both data access and manipulation) or passive (where the attacker only sees the information but does not actively interfere in its transmission). Examples of tools used for sniffing attacks are </a:t>
            </a:r>
            <a:r>
              <a:rPr lang="en-US" dirty="0" err="1">
                <a:latin typeface="+mj-lt"/>
              </a:rPr>
              <a:t>Wireshark</a:t>
            </a:r>
            <a:r>
              <a:rPr lang="en-US" dirty="0">
                <a:latin typeface="+mj-lt"/>
              </a:rPr>
              <a:t>, </a:t>
            </a:r>
            <a:r>
              <a:rPr lang="en-US" dirty="0" err="1">
                <a:latin typeface="+mj-lt"/>
              </a:rPr>
              <a:t>tcpdump</a:t>
            </a:r>
            <a:r>
              <a:rPr lang="en-US" dirty="0">
                <a:latin typeface="+mj-lt"/>
              </a:rPr>
              <a:t>, </a:t>
            </a:r>
            <a:r>
              <a:rPr lang="en-US" dirty="0" err="1">
                <a:latin typeface="+mj-lt"/>
              </a:rPr>
              <a:t>dSniff</a:t>
            </a:r>
            <a:r>
              <a:rPr lang="en-US" dirty="0">
                <a:latin typeface="+mj-lt"/>
              </a:rPr>
              <a:t> and </a:t>
            </a:r>
            <a:r>
              <a:rPr lang="en-US" dirty="0" err="1">
                <a:latin typeface="+mj-lt"/>
              </a:rPr>
              <a:t>Debookee</a:t>
            </a:r>
            <a:r>
              <a:rPr lang="en-US" dirty="0">
                <a:latin typeface="+mj-lt"/>
              </a:rPr>
              <a:t>.</a:t>
            </a:r>
          </a:p>
        </p:txBody>
      </p:sp>
    </p:spTree>
    <p:extLst>
      <p:ext uri="{BB962C8B-B14F-4D97-AF65-F5344CB8AC3E}">
        <p14:creationId xmlns="" xmlns:p14="http://schemas.microsoft.com/office/powerpoint/2010/main" val="3998687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n-lt"/>
              </a:rPr>
              <a:t>How to Use </a:t>
            </a:r>
            <a:r>
              <a:rPr lang="en-US" b="1" dirty="0" err="1" smtClean="0">
                <a:latin typeface="+mn-lt"/>
              </a:rPr>
              <a:t>Wireshark</a:t>
            </a:r>
            <a:r>
              <a:rPr lang="en-US" b="1" dirty="0" smtClean="0">
                <a:latin typeface="+mn-lt"/>
              </a:rPr>
              <a:t> Filters?</a:t>
            </a:r>
            <a:endParaRPr lang="en-US" b="1" dirty="0">
              <a:latin typeface="+mn-lt"/>
            </a:endParaRPr>
          </a:p>
        </p:txBody>
      </p:sp>
      <p:sp>
        <p:nvSpPr>
          <p:cNvPr id="3" name="Content Placeholder 2"/>
          <p:cNvSpPr>
            <a:spLocks noGrp="1"/>
          </p:cNvSpPr>
          <p:nvPr>
            <p:ph idx="1"/>
          </p:nvPr>
        </p:nvSpPr>
        <p:spPr>
          <a:xfrm>
            <a:off x="571500" y="1825625"/>
            <a:ext cx="11049000" cy="4351338"/>
          </a:xfrm>
        </p:spPr>
        <p:txBody>
          <a:bodyPr/>
          <a:lstStyle/>
          <a:p>
            <a:pPr algn="just">
              <a:buNone/>
            </a:pPr>
            <a:r>
              <a:rPr lang="en-US" dirty="0" smtClean="0"/>
              <a:t>   Capture filters instruct </a:t>
            </a:r>
            <a:r>
              <a:rPr lang="en-US" dirty="0" err="1" smtClean="0"/>
              <a:t>Wireshark</a:t>
            </a:r>
            <a:r>
              <a:rPr lang="en-US" dirty="0" smtClean="0"/>
              <a:t> to only record packets that meet specified criteria. Filters can also be applied to a capture file that has been created so that only certain packets are shown. These are referred to as display filters.</a:t>
            </a:r>
          </a:p>
          <a:p>
            <a:pPr algn="just">
              <a:buNone/>
            </a:pPr>
            <a:r>
              <a:rPr lang="en-US" dirty="0" smtClean="0"/>
              <a:t>   </a:t>
            </a:r>
            <a:r>
              <a:rPr lang="en-US" dirty="0" err="1" smtClean="0"/>
              <a:t>Wireshark</a:t>
            </a:r>
            <a:r>
              <a:rPr lang="en-US" dirty="0" smtClean="0"/>
              <a:t> provides a large number of predefined filters by default. To use one of these existing filters, enter its name in the </a:t>
            </a:r>
            <a:r>
              <a:rPr lang="en-US" b="1" dirty="0" smtClean="0"/>
              <a:t>Apply a display filter</a:t>
            </a:r>
            <a:r>
              <a:rPr lang="en-US" dirty="0" smtClean="0"/>
              <a:t> entry field located below the </a:t>
            </a:r>
            <a:r>
              <a:rPr lang="en-US" dirty="0" err="1" smtClean="0"/>
              <a:t>Wireshark</a:t>
            </a:r>
            <a:r>
              <a:rPr lang="en-US" dirty="0" smtClean="0"/>
              <a:t> toolbar or in the </a:t>
            </a:r>
            <a:r>
              <a:rPr lang="en-US" b="1" dirty="0" smtClean="0"/>
              <a:t>Enter a capture filter</a:t>
            </a:r>
            <a:r>
              <a:rPr lang="en-US" dirty="0" smtClean="0"/>
              <a:t> field located in the center of the welcome screen.</a:t>
            </a:r>
          </a:p>
          <a:p>
            <a:pPr algn="just">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6253" y="363819"/>
            <a:ext cx="10879494" cy="1200329"/>
          </a:xfrm>
          <a:prstGeom prst="rect">
            <a:avLst/>
          </a:prstGeom>
        </p:spPr>
        <p:txBody>
          <a:bodyPr wrap="square">
            <a:spAutoFit/>
          </a:bodyPr>
          <a:lstStyle/>
          <a:p>
            <a:pPr algn="just"/>
            <a:r>
              <a:rPr lang="en-US" sz="2400" dirty="0" smtClean="0"/>
              <a:t>For example, if you want to display TCP packets, type </a:t>
            </a:r>
            <a:r>
              <a:rPr lang="en-US" sz="2400" b="1" dirty="0" err="1" smtClean="0"/>
              <a:t>tcp</a:t>
            </a:r>
            <a:r>
              <a:rPr lang="en-US" sz="2400" dirty="0" smtClean="0"/>
              <a:t>. The </a:t>
            </a:r>
            <a:r>
              <a:rPr lang="en-US" sz="2400" dirty="0" err="1" smtClean="0"/>
              <a:t>Wireshark</a:t>
            </a:r>
            <a:r>
              <a:rPr lang="en-US" sz="2400" dirty="0" smtClean="0"/>
              <a:t> </a:t>
            </a:r>
            <a:r>
              <a:rPr lang="en-US" sz="2400" dirty="0" err="1" smtClean="0"/>
              <a:t>autocomplete</a:t>
            </a:r>
            <a:r>
              <a:rPr lang="en-US" sz="2400" dirty="0" smtClean="0"/>
              <a:t> feature shows suggested names as you begin typing, making it easier to find the correct moniker for the filter you're seeking.</a:t>
            </a:r>
            <a:endParaRPr lang="en-US" sz="2400" dirty="0"/>
          </a:p>
        </p:txBody>
      </p:sp>
      <p:pic>
        <p:nvPicPr>
          <p:cNvPr id="10242" name="Picture 2"/>
          <p:cNvPicPr>
            <a:picLocks noChangeAspect="1" noChangeArrowheads="1"/>
          </p:cNvPicPr>
          <p:nvPr/>
        </p:nvPicPr>
        <p:blipFill>
          <a:blip r:embed="rId2"/>
          <a:srcRect/>
          <a:stretch>
            <a:fillRect/>
          </a:stretch>
        </p:blipFill>
        <p:spPr bwMode="auto">
          <a:xfrm>
            <a:off x="1944688" y="1859864"/>
            <a:ext cx="8305800" cy="442595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9580" y="300135"/>
            <a:ext cx="10832841" cy="1200329"/>
          </a:xfrm>
          <a:prstGeom prst="rect">
            <a:avLst/>
          </a:prstGeom>
        </p:spPr>
        <p:txBody>
          <a:bodyPr wrap="square">
            <a:spAutoFit/>
          </a:bodyPr>
          <a:lstStyle/>
          <a:p>
            <a:pPr algn="just"/>
            <a:r>
              <a:rPr lang="en-US" sz="2400" dirty="0" smtClean="0"/>
              <a:t>Another way to choose a filter is to select the </a:t>
            </a:r>
            <a:r>
              <a:rPr lang="en-US" sz="2400" b="1" dirty="0" smtClean="0"/>
              <a:t>bookmark</a:t>
            </a:r>
            <a:r>
              <a:rPr lang="en-US" sz="2400" dirty="0" smtClean="0"/>
              <a:t> on the left side of the entry field. Choose </a:t>
            </a:r>
            <a:r>
              <a:rPr lang="en-US" sz="2400" b="1" dirty="0" smtClean="0"/>
              <a:t>Manage Filter Expressions</a:t>
            </a:r>
            <a:r>
              <a:rPr lang="en-US" sz="2400" dirty="0" smtClean="0"/>
              <a:t> or </a:t>
            </a:r>
            <a:r>
              <a:rPr lang="en-US" sz="2400" b="1" dirty="0" smtClean="0"/>
              <a:t>Manage Display Filters </a:t>
            </a:r>
            <a:r>
              <a:rPr lang="en-US" sz="2400" dirty="0" smtClean="0"/>
              <a:t>to add, remove, or edit filters.</a:t>
            </a:r>
            <a:endParaRPr lang="en-US" sz="2400" dirty="0"/>
          </a:p>
        </p:txBody>
      </p:sp>
      <p:pic>
        <p:nvPicPr>
          <p:cNvPr id="11266" name="Picture 2"/>
          <p:cNvPicPr>
            <a:picLocks noChangeAspect="1" noChangeArrowheads="1"/>
          </p:cNvPicPr>
          <p:nvPr/>
        </p:nvPicPr>
        <p:blipFill>
          <a:blip r:embed="rId2"/>
          <a:srcRect/>
          <a:stretch>
            <a:fillRect/>
          </a:stretch>
        </p:blipFill>
        <p:spPr bwMode="auto">
          <a:xfrm>
            <a:off x="1935163" y="1853708"/>
            <a:ext cx="8324850" cy="4419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8056" y="242514"/>
            <a:ext cx="9933993" cy="769441"/>
          </a:xfrm>
          <a:prstGeom prst="rect">
            <a:avLst/>
          </a:prstGeom>
        </p:spPr>
        <p:txBody>
          <a:bodyPr wrap="square">
            <a:spAutoFit/>
          </a:bodyPr>
          <a:lstStyle/>
          <a:p>
            <a:r>
              <a:rPr lang="en-US" sz="2200" dirty="0" smtClean="0"/>
              <a:t>You can also access previously used filters by selecting the down arrow on the right side of the entry field to display a history drop-down list.</a:t>
            </a:r>
            <a:endParaRPr lang="en-US" sz="2200" dirty="0"/>
          </a:p>
        </p:txBody>
      </p:sp>
      <p:pic>
        <p:nvPicPr>
          <p:cNvPr id="12290" name="Picture 2"/>
          <p:cNvPicPr>
            <a:picLocks noChangeAspect="1" noChangeArrowheads="1"/>
          </p:cNvPicPr>
          <p:nvPr/>
        </p:nvPicPr>
        <p:blipFill>
          <a:blip r:embed="rId2"/>
          <a:srcRect/>
          <a:stretch>
            <a:fillRect/>
          </a:stretch>
        </p:blipFill>
        <p:spPr bwMode="auto">
          <a:xfrm>
            <a:off x="1944688" y="1144552"/>
            <a:ext cx="8305800" cy="4419600"/>
          </a:xfrm>
          <a:prstGeom prst="rect">
            <a:avLst/>
          </a:prstGeom>
          <a:noFill/>
          <a:ln w="9525">
            <a:noFill/>
            <a:miter lim="800000"/>
            <a:headEnd/>
            <a:tailEnd/>
          </a:ln>
          <a:effectLst/>
        </p:spPr>
      </p:pic>
      <p:sp>
        <p:nvSpPr>
          <p:cNvPr id="4" name="Rectangle 3"/>
          <p:cNvSpPr/>
          <p:nvPr/>
        </p:nvSpPr>
        <p:spPr>
          <a:xfrm>
            <a:off x="1212981" y="5747858"/>
            <a:ext cx="9871786" cy="769441"/>
          </a:xfrm>
          <a:prstGeom prst="rect">
            <a:avLst/>
          </a:prstGeom>
        </p:spPr>
        <p:txBody>
          <a:bodyPr wrap="square">
            <a:spAutoFit/>
          </a:bodyPr>
          <a:lstStyle/>
          <a:p>
            <a:r>
              <a:rPr lang="en-US" sz="2200" dirty="0" smtClean="0"/>
              <a:t>Capture filters are applied as soon as you begin recording network traffic. To apply a display filter, select the right arrow on the right side of the entry field.</a:t>
            </a:r>
            <a:endParaRPr lang="en-US" sz="2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678" y="289182"/>
            <a:ext cx="11504644" cy="2339102"/>
          </a:xfrm>
          <a:prstGeom prst="rect">
            <a:avLst/>
          </a:prstGeom>
        </p:spPr>
        <p:txBody>
          <a:bodyPr wrap="square">
            <a:spAutoFit/>
          </a:bodyPr>
          <a:lstStyle/>
          <a:p>
            <a:r>
              <a:rPr lang="en-US" sz="2200" b="1" dirty="0" err="1" smtClean="0"/>
              <a:t>Wireshark</a:t>
            </a:r>
            <a:r>
              <a:rPr lang="en-US" sz="2200" b="1" dirty="0" smtClean="0"/>
              <a:t> Color Rules</a:t>
            </a:r>
          </a:p>
          <a:p>
            <a:r>
              <a:rPr lang="en-US" sz="2200" dirty="0" smtClean="0"/>
              <a:t>While </a:t>
            </a:r>
            <a:r>
              <a:rPr lang="en-US" sz="2200" dirty="0" err="1" smtClean="0"/>
              <a:t>Wireshark's</a:t>
            </a:r>
            <a:r>
              <a:rPr lang="en-US" sz="2200" dirty="0" smtClean="0"/>
              <a:t> capture and display filters limit which packets are recorded or shown on the screen, its colorization function takes things a step further: It can distinguish between different packet types based on their individual hue. This quickly locates certain packets within a saved set by their row color in the packet list pane.</a:t>
            </a:r>
          </a:p>
          <a:p>
            <a:r>
              <a:rPr lang="en-US" dirty="0" smtClean="0"/>
              <a:t/>
            </a:r>
            <a:br>
              <a:rPr lang="en-US" dirty="0" smtClean="0"/>
            </a:br>
            <a:endParaRPr lang="en-US" dirty="0"/>
          </a:p>
        </p:txBody>
      </p:sp>
      <p:pic>
        <p:nvPicPr>
          <p:cNvPr id="13314" name="Picture 2"/>
          <p:cNvPicPr>
            <a:picLocks noChangeAspect="1" noChangeArrowheads="1"/>
          </p:cNvPicPr>
          <p:nvPr/>
        </p:nvPicPr>
        <p:blipFill>
          <a:blip r:embed="rId2"/>
          <a:srcRect/>
          <a:stretch>
            <a:fillRect/>
          </a:stretch>
        </p:blipFill>
        <p:spPr bwMode="auto">
          <a:xfrm>
            <a:off x="2522538" y="2202023"/>
            <a:ext cx="7150100" cy="441251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5625" y="290804"/>
            <a:ext cx="11140751" cy="1200329"/>
          </a:xfrm>
          <a:prstGeom prst="rect">
            <a:avLst/>
          </a:prstGeom>
        </p:spPr>
        <p:txBody>
          <a:bodyPr wrap="square">
            <a:spAutoFit/>
          </a:bodyPr>
          <a:lstStyle/>
          <a:p>
            <a:pPr algn="just"/>
            <a:r>
              <a:rPr lang="en-US" sz="2400" dirty="0" err="1" smtClean="0"/>
              <a:t>Wireshark</a:t>
            </a:r>
            <a:r>
              <a:rPr lang="en-US" sz="2400" dirty="0" smtClean="0"/>
              <a:t> comes with about 20 default coloring rules, each can be edited, disabled, or deleted. Select </a:t>
            </a:r>
            <a:r>
              <a:rPr lang="en-US" sz="2400" b="1" dirty="0" smtClean="0"/>
              <a:t>View</a:t>
            </a:r>
            <a:r>
              <a:rPr lang="en-US" sz="2400" dirty="0" smtClean="0"/>
              <a:t> &gt; </a:t>
            </a:r>
            <a:r>
              <a:rPr lang="en-US" sz="2400" b="1" dirty="0" smtClean="0"/>
              <a:t>Coloring Rules</a:t>
            </a:r>
            <a:r>
              <a:rPr lang="en-US" sz="2400" dirty="0" smtClean="0"/>
              <a:t> for an overview of what each color means. You can also add your own color-based filters.</a:t>
            </a:r>
            <a:endParaRPr lang="en-US" sz="2400" dirty="0"/>
          </a:p>
        </p:txBody>
      </p:sp>
      <p:pic>
        <p:nvPicPr>
          <p:cNvPr id="14338" name="Picture 2"/>
          <p:cNvPicPr>
            <a:picLocks noChangeAspect="1" noChangeArrowheads="1"/>
          </p:cNvPicPr>
          <p:nvPr/>
        </p:nvPicPr>
        <p:blipFill>
          <a:blip r:embed="rId2"/>
          <a:srcRect/>
          <a:stretch>
            <a:fillRect/>
          </a:stretch>
        </p:blipFill>
        <p:spPr bwMode="auto">
          <a:xfrm>
            <a:off x="1951038" y="1863039"/>
            <a:ext cx="8293100" cy="44196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8497" y="321728"/>
            <a:ext cx="11019453" cy="1569660"/>
          </a:xfrm>
          <a:prstGeom prst="rect">
            <a:avLst/>
          </a:prstGeom>
        </p:spPr>
        <p:txBody>
          <a:bodyPr wrap="square">
            <a:spAutoFit/>
          </a:bodyPr>
          <a:lstStyle/>
          <a:p>
            <a:r>
              <a:rPr lang="en-US" sz="3600" b="1" dirty="0" smtClean="0"/>
              <a:t>Statistics in </a:t>
            </a:r>
            <a:r>
              <a:rPr lang="en-US" sz="3600" b="1" dirty="0" err="1" smtClean="0"/>
              <a:t>Wireshark</a:t>
            </a:r>
            <a:endParaRPr lang="en-US" sz="3600" b="1" dirty="0" smtClean="0"/>
          </a:p>
          <a:p>
            <a:pPr algn="just"/>
            <a:r>
              <a:rPr lang="en-US" sz="2000" dirty="0" smtClean="0"/>
              <a:t>Other useful metrics are available through the </a:t>
            </a:r>
            <a:r>
              <a:rPr lang="en-US" sz="2000" b="1" dirty="0" smtClean="0"/>
              <a:t>Statistics</a:t>
            </a:r>
            <a:r>
              <a:rPr lang="en-US" sz="2000" dirty="0" smtClean="0"/>
              <a:t> drop-down menu. These include size and timing information about the capture file, along with dozens of charts and graphs ranging in topic from packet conversation breakdowns to load distribution of HTTP requests.</a:t>
            </a:r>
            <a:endParaRPr lang="en-US" sz="2000" dirty="0"/>
          </a:p>
        </p:txBody>
      </p:sp>
      <p:pic>
        <p:nvPicPr>
          <p:cNvPr id="15362" name="Picture 2"/>
          <p:cNvPicPr>
            <a:picLocks noChangeAspect="1" noChangeArrowheads="1"/>
          </p:cNvPicPr>
          <p:nvPr/>
        </p:nvPicPr>
        <p:blipFill>
          <a:blip r:embed="rId2"/>
          <a:srcRect/>
          <a:stretch>
            <a:fillRect/>
          </a:stretch>
        </p:blipFill>
        <p:spPr bwMode="auto">
          <a:xfrm>
            <a:off x="1944688" y="2046290"/>
            <a:ext cx="8305800" cy="4445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9837" y="550606"/>
            <a:ext cx="11084767" cy="1384995"/>
          </a:xfrm>
          <a:prstGeom prst="rect">
            <a:avLst/>
          </a:prstGeom>
        </p:spPr>
        <p:txBody>
          <a:bodyPr wrap="square">
            <a:spAutoFit/>
          </a:bodyPr>
          <a:lstStyle/>
          <a:p>
            <a:pPr algn="just"/>
            <a:r>
              <a:rPr lang="en-US" sz="2800" dirty="0" smtClean="0"/>
              <a:t>Display filters can be applied to many of these statistics via their interfaces, and the results can be exported to common file formats, including </a:t>
            </a:r>
            <a:r>
              <a:rPr lang="en-US" sz="2800" u="sng" dirty="0" smtClean="0">
                <a:hlinkClick r:id="rId2"/>
              </a:rPr>
              <a:t>CSV</a:t>
            </a:r>
            <a:r>
              <a:rPr lang="en-US" sz="2800" dirty="0" smtClean="0"/>
              <a:t>, </a:t>
            </a:r>
            <a:r>
              <a:rPr lang="en-US" sz="2800" u="sng" dirty="0" smtClean="0">
                <a:hlinkClick r:id="rId3"/>
              </a:rPr>
              <a:t>XML</a:t>
            </a:r>
            <a:r>
              <a:rPr lang="en-US" sz="2800" dirty="0" smtClean="0"/>
              <a:t>, and TXT.</a:t>
            </a:r>
            <a:endParaRPr lang="en-US"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latin typeface="+mn-lt"/>
              </a:rPr>
              <a:t>Denial-of-Service (</a:t>
            </a:r>
            <a:r>
              <a:rPr lang="en-US" b="1" u="sng" dirty="0" err="1" smtClean="0">
                <a:latin typeface="+mn-lt"/>
              </a:rPr>
              <a:t>DoS</a:t>
            </a:r>
            <a:r>
              <a:rPr lang="en-US" b="1" u="sng" dirty="0" smtClean="0">
                <a:latin typeface="+mn-lt"/>
              </a:rPr>
              <a:t>) Attack</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514350" indent="-514350" algn="just">
              <a:buNone/>
            </a:pPr>
            <a:r>
              <a:rPr lang="en-US" dirty="0" smtClean="0"/>
              <a:t>A denial-of-service (</a:t>
            </a:r>
            <a:r>
              <a:rPr lang="en-US" b="1" dirty="0" err="1" smtClean="0"/>
              <a:t>DoS</a:t>
            </a:r>
            <a:r>
              <a:rPr lang="en-US" dirty="0" smtClean="0"/>
              <a:t>) attack is a malicious attempt to disrupt or shut down the normal functioning of a targeted server, service, or network by overwhelming it with a flood of illegitimate requests that trigger a crash. This causes the target to become slow, unresponsive, or utterly inaccessible to legitimate users. These malicious endeavors can cripple websites, disrupt services, and cause significant financial and reputational damage.</a:t>
            </a:r>
          </a:p>
          <a:p>
            <a:pPr marL="514350" indent="-514350" algn="just">
              <a:buNone/>
            </a:pPr>
            <a:endParaRPr lang="en-US" dirty="0" smtClean="0"/>
          </a:p>
          <a:p>
            <a:pPr marL="514350" indent="-514350" algn="just">
              <a:buNone/>
            </a:pPr>
            <a:r>
              <a:rPr lang="en-US" dirty="0" smtClean="0"/>
              <a:t>For example tool-</a:t>
            </a:r>
            <a:r>
              <a:rPr lang="en-US" b="1" dirty="0" smtClean="0"/>
              <a:t>XERXES</a:t>
            </a:r>
          </a:p>
          <a:p>
            <a:pPr algn="just">
              <a:buNone/>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633" y="485133"/>
            <a:ext cx="11196735" cy="4524315"/>
          </a:xfrm>
          <a:prstGeom prst="rect">
            <a:avLst/>
          </a:prstGeom>
        </p:spPr>
        <p:txBody>
          <a:bodyPr wrap="square">
            <a:spAutoFit/>
          </a:bodyPr>
          <a:lstStyle/>
          <a:p>
            <a:pPr algn="just"/>
            <a:r>
              <a:rPr lang="en-US" sz="3600" b="1" dirty="0" smtClean="0"/>
              <a:t>XERXES</a:t>
            </a:r>
            <a:r>
              <a:rPr lang="en-US" sz="2800" dirty="0" smtClean="0"/>
              <a:t> is a free and </a:t>
            </a:r>
            <a:r>
              <a:rPr lang="en-US" sz="2800" b="1" dirty="0" smtClean="0"/>
              <a:t>Open source</a:t>
            </a:r>
            <a:r>
              <a:rPr lang="en-US" sz="2800" dirty="0" smtClean="0"/>
              <a:t> tool available on </a:t>
            </a:r>
            <a:r>
              <a:rPr lang="en-US" sz="2800" dirty="0" err="1" smtClean="0"/>
              <a:t>GitHub</a:t>
            </a:r>
            <a:r>
              <a:rPr lang="en-US" sz="2800" dirty="0" smtClean="0"/>
              <a:t>. You can install and download the tool free of cost. A denial of service attack can be performed by using this tool. Xerxes is written in C. The </a:t>
            </a:r>
            <a:r>
              <a:rPr lang="en-US" sz="2800" b="1" dirty="0" smtClean="0"/>
              <a:t>framework</a:t>
            </a:r>
            <a:r>
              <a:rPr lang="en-US" sz="2800" dirty="0" smtClean="0"/>
              <a:t> works by maintaining a </a:t>
            </a:r>
            <a:r>
              <a:rPr lang="en-US" sz="2800" b="1" dirty="0" smtClean="0"/>
              <a:t>full TCP connection</a:t>
            </a:r>
            <a:r>
              <a:rPr lang="en-US" sz="2800" dirty="0" smtClean="0"/>
              <a:t>. After making full </a:t>
            </a:r>
            <a:r>
              <a:rPr lang="en-US" sz="2800" b="1" dirty="0" smtClean="0"/>
              <a:t>TCP Connection</a:t>
            </a:r>
            <a:r>
              <a:rPr lang="en-US" sz="2800" dirty="0" smtClean="0"/>
              <a:t> it only requires a few hundreds of requests at long term in regular intervals. As a result, Xerxes doesn’t need to spend lots of traffic requests to </a:t>
            </a:r>
            <a:r>
              <a:rPr lang="en-US" sz="2800" b="1" dirty="0" smtClean="0"/>
              <a:t>exhaust </a:t>
            </a:r>
            <a:r>
              <a:rPr lang="en-US" sz="2800" dirty="0" smtClean="0"/>
              <a:t>all the available connections on a server. Using </a:t>
            </a:r>
            <a:r>
              <a:rPr lang="en-US" sz="2800" dirty="0" err="1" smtClean="0"/>
              <a:t>xerxes</a:t>
            </a:r>
            <a:r>
              <a:rPr lang="en-US" sz="2800" dirty="0" smtClean="0"/>
              <a:t> any remote machine can be taken down or any server can be taken down easily. The tool use perfectly legitimate</a:t>
            </a:r>
            <a:r>
              <a:rPr lang="en-US" sz="2800" b="1" dirty="0" smtClean="0"/>
              <a:t> HTTP </a:t>
            </a:r>
            <a:r>
              <a:rPr lang="en-US" sz="2800" dirty="0" smtClean="0"/>
              <a:t>traffic. The tool is very useful for </a:t>
            </a:r>
            <a:r>
              <a:rPr lang="en-US" sz="2800" b="1" dirty="0" smtClean="0"/>
              <a:t>security testing</a:t>
            </a:r>
            <a:r>
              <a:rPr lang="en-US" sz="2800" dirty="0" smtClean="0"/>
              <a:t>.</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mn-lt"/>
              </a:rPr>
              <a:t>For example Sniffing Tool-</a:t>
            </a:r>
            <a:r>
              <a:rPr lang="en-US" dirty="0" err="1" smtClean="0">
                <a:latin typeface="+mn-lt"/>
              </a:rPr>
              <a:t>Wireshark</a:t>
            </a:r>
            <a:endParaRPr lang="en-US" dirty="0">
              <a:latin typeface="+mn-lt"/>
            </a:endParaRP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765230" y="2156669"/>
            <a:ext cx="6661541" cy="2951040"/>
          </a:xfrm>
          <a:prstGeom prst="rect">
            <a:avLst/>
          </a:prstGeom>
        </p:spPr>
      </p:pic>
    </p:spTree>
    <p:extLst>
      <p:ext uri="{BB962C8B-B14F-4D97-AF65-F5344CB8AC3E}">
        <p14:creationId xmlns="" xmlns:p14="http://schemas.microsoft.com/office/powerpoint/2010/main" val="3125095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5423" y="454481"/>
            <a:ext cx="2341154" cy="646331"/>
          </a:xfrm>
          <a:prstGeom prst="rect">
            <a:avLst/>
          </a:prstGeom>
        </p:spPr>
        <p:txBody>
          <a:bodyPr wrap="none">
            <a:spAutoFit/>
          </a:bodyPr>
          <a:lstStyle/>
          <a:p>
            <a:pPr fontAlgn="base"/>
            <a:r>
              <a:rPr lang="en-US" sz="3600" b="1" u="sng" dirty="0" smtClean="0"/>
              <a:t>Installation</a:t>
            </a:r>
            <a:endParaRPr lang="en-US" sz="3600" b="1" u="sng" dirty="0"/>
          </a:p>
        </p:txBody>
      </p:sp>
      <p:sp>
        <p:nvSpPr>
          <p:cNvPr id="3" name="Rectangle 2"/>
          <p:cNvSpPr/>
          <p:nvPr/>
        </p:nvSpPr>
        <p:spPr>
          <a:xfrm>
            <a:off x="1513114" y="1193044"/>
            <a:ext cx="9165772" cy="892552"/>
          </a:xfrm>
          <a:prstGeom prst="rect">
            <a:avLst/>
          </a:prstGeom>
        </p:spPr>
        <p:txBody>
          <a:bodyPr wrap="square">
            <a:spAutoFit/>
          </a:bodyPr>
          <a:lstStyle/>
          <a:p>
            <a:pPr algn="just"/>
            <a:r>
              <a:rPr lang="en-US" sz="2800" b="1" dirty="0" smtClean="0"/>
              <a:t>Step 1: </a:t>
            </a:r>
            <a:r>
              <a:rPr lang="en-US" sz="2400" dirty="0" smtClean="0"/>
              <a:t>Open your kali </a:t>
            </a:r>
            <a:r>
              <a:rPr lang="en-US" sz="2400" dirty="0" err="1" smtClean="0"/>
              <a:t>linux</a:t>
            </a:r>
            <a:r>
              <a:rPr lang="en-US" sz="2400" dirty="0" smtClean="0"/>
              <a:t> operating system and use the following command to install the tool from </a:t>
            </a:r>
            <a:r>
              <a:rPr lang="en-US" sz="2400" dirty="0" err="1" smtClean="0"/>
              <a:t>github</a:t>
            </a:r>
            <a:r>
              <a:rPr lang="en-US" sz="2400" dirty="0" smtClean="0"/>
              <a:t>.</a:t>
            </a:r>
            <a:endParaRPr lang="en-US" sz="2800" dirty="0"/>
          </a:p>
        </p:txBody>
      </p:sp>
      <p:sp>
        <p:nvSpPr>
          <p:cNvPr id="4" name="Rectangle 3"/>
          <p:cNvSpPr/>
          <p:nvPr/>
        </p:nvSpPr>
        <p:spPr>
          <a:xfrm>
            <a:off x="1563292" y="2124660"/>
            <a:ext cx="5501121" cy="369332"/>
          </a:xfrm>
          <a:prstGeom prst="rect">
            <a:avLst/>
          </a:prstGeom>
          <a:ln>
            <a:solidFill>
              <a:schemeClr val="tx1"/>
            </a:solidFill>
          </a:ln>
        </p:spPr>
        <p:txBody>
          <a:bodyPr wrap="none">
            <a:spAutoFit/>
          </a:bodyPr>
          <a:lstStyle/>
          <a:p>
            <a:r>
              <a:rPr lang="en-US" dirty="0" err="1" smtClean="0"/>
              <a:t>git</a:t>
            </a:r>
            <a:r>
              <a:rPr lang="en-US" dirty="0" smtClean="0"/>
              <a:t> clone https://github.com/XCHADXFAQ77X/XERXES.git</a:t>
            </a:r>
            <a:endParaRPr lang="en-US" dirty="0"/>
          </a:p>
        </p:txBody>
      </p:sp>
      <p:pic>
        <p:nvPicPr>
          <p:cNvPr id="16386" name="Picture 2"/>
          <p:cNvPicPr>
            <a:picLocks noChangeAspect="1" noChangeArrowheads="1"/>
          </p:cNvPicPr>
          <p:nvPr/>
        </p:nvPicPr>
        <p:blipFill>
          <a:blip r:embed="rId2"/>
          <a:srcRect/>
          <a:stretch>
            <a:fillRect/>
          </a:stretch>
        </p:blipFill>
        <p:spPr bwMode="auto">
          <a:xfrm>
            <a:off x="1802137" y="2810779"/>
            <a:ext cx="8587727" cy="340116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4204" y="549141"/>
            <a:ext cx="10543592" cy="584775"/>
          </a:xfrm>
          <a:prstGeom prst="rect">
            <a:avLst/>
          </a:prstGeom>
        </p:spPr>
        <p:txBody>
          <a:bodyPr wrap="square">
            <a:spAutoFit/>
          </a:bodyPr>
          <a:lstStyle/>
          <a:p>
            <a:r>
              <a:rPr lang="en-US" sz="2800" b="1" dirty="0" smtClean="0"/>
              <a:t>Step 2</a:t>
            </a:r>
            <a:r>
              <a:rPr lang="en-US" sz="3200" b="1" dirty="0" smtClean="0"/>
              <a:t>: </a:t>
            </a:r>
            <a:r>
              <a:rPr lang="en-US" sz="2400" dirty="0" smtClean="0"/>
              <a:t>Now use the following command to move into the directory of the tool.</a:t>
            </a:r>
            <a:endParaRPr lang="en-US" sz="2400" dirty="0"/>
          </a:p>
        </p:txBody>
      </p:sp>
      <p:sp>
        <p:nvSpPr>
          <p:cNvPr id="3" name="Rectangle 2"/>
          <p:cNvSpPr/>
          <p:nvPr/>
        </p:nvSpPr>
        <p:spPr>
          <a:xfrm>
            <a:off x="939352" y="1322228"/>
            <a:ext cx="1257780" cy="400110"/>
          </a:xfrm>
          <a:prstGeom prst="rect">
            <a:avLst/>
          </a:prstGeom>
          <a:ln>
            <a:solidFill>
              <a:schemeClr val="tx1"/>
            </a:solidFill>
          </a:ln>
        </p:spPr>
        <p:txBody>
          <a:bodyPr wrap="none">
            <a:spAutoFit/>
          </a:bodyPr>
          <a:lstStyle/>
          <a:p>
            <a:r>
              <a:rPr lang="en-US" sz="2000" dirty="0" err="1" smtClean="0"/>
              <a:t>cd</a:t>
            </a:r>
            <a:r>
              <a:rPr lang="en-US" sz="2000" dirty="0" smtClean="0"/>
              <a:t> XERXES</a:t>
            </a:r>
            <a:endParaRPr lang="en-US" sz="2000" dirty="0"/>
          </a:p>
        </p:txBody>
      </p:sp>
      <p:pic>
        <p:nvPicPr>
          <p:cNvPr id="17410" name="Picture 2"/>
          <p:cNvPicPr>
            <a:picLocks noChangeAspect="1" noChangeArrowheads="1"/>
          </p:cNvPicPr>
          <p:nvPr/>
        </p:nvPicPr>
        <p:blipFill>
          <a:blip r:embed="rId2"/>
          <a:srcRect/>
          <a:stretch>
            <a:fillRect/>
          </a:stretch>
        </p:blipFill>
        <p:spPr bwMode="auto">
          <a:xfrm>
            <a:off x="1139715" y="2225675"/>
            <a:ext cx="9912571" cy="3577966"/>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9666" y="455831"/>
            <a:ext cx="8372669" cy="892552"/>
          </a:xfrm>
          <a:prstGeom prst="rect">
            <a:avLst/>
          </a:prstGeom>
        </p:spPr>
        <p:txBody>
          <a:bodyPr wrap="square">
            <a:spAutoFit/>
          </a:bodyPr>
          <a:lstStyle/>
          <a:p>
            <a:r>
              <a:rPr lang="en-US" sz="2800" b="1" dirty="0" smtClean="0"/>
              <a:t>Step 3:</a:t>
            </a:r>
            <a:r>
              <a:rPr lang="en-US" sz="2400" b="1" dirty="0" smtClean="0"/>
              <a:t> </a:t>
            </a:r>
            <a:r>
              <a:rPr lang="en-US" sz="2400" dirty="0" smtClean="0"/>
              <a:t>Now use the following command to move into the compile of the tool.</a:t>
            </a:r>
            <a:endParaRPr lang="en-US" sz="2400" dirty="0"/>
          </a:p>
        </p:txBody>
      </p:sp>
      <p:sp>
        <p:nvSpPr>
          <p:cNvPr id="4" name="Rectangle 3"/>
          <p:cNvSpPr/>
          <p:nvPr/>
        </p:nvSpPr>
        <p:spPr>
          <a:xfrm>
            <a:off x="1938335" y="1524715"/>
            <a:ext cx="2827312" cy="461665"/>
          </a:xfrm>
          <a:prstGeom prst="rect">
            <a:avLst/>
          </a:prstGeom>
          <a:ln>
            <a:solidFill>
              <a:schemeClr val="tx1"/>
            </a:solidFill>
          </a:ln>
        </p:spPr>
        <p:txBody>
          <a:bodyPr wrap="none">
            <a:spAutoFit/>
          </a:bodyPr>
          <a:lstStyle/>
          <a:p>
            <a:pPr lvl="0"/>
            <a:r>
              <a:rPr lang="en-US" sz="2400" dirty="0" err="1" smtClean="0">
                <a:solidFill>
                  <a:prstClr val="black"/>
                </a:solidFill>
              </a:rPr>
              <a:t>gcc</a:t>
            </a:r>
            <a:r>
              <a:rPr lang="en-US" sz="2400" dirty="0" smtClean="0">
                <a:solidFill>
                  <a:prstClr val="black"/>
                </a:solidFill>
              </a:rPr>
              <a:t> -o </a:t>
            </a:r>
            <a:r>
              <a:rPr lang="en-US" sz="2400" dirty="0" err="1" smtClean="0">
                <a:solidFill>
                  <a:prstClr val="black"/>
                </a:solidFill>
              </a:rPr>
              <a:t>xerxes</a:t>
            </a:r>
            <a:r>
              <a:rPr lang="en-US" sz="2400" dirty="0" smtClean="0">
                <a:solidFill>
                  <a:prstClr val="black"/>
                </a:solidFill>
              </a:rPr>
              <a:t> </a:t>
            </a:r>
            <a:r>
              <a:rPr lang="en-US" sz="2400" dirty="0" err="1" smtClean="0">
                <a:solidFill>
                  <a:prstClr val="black"/>
                </a:solidFill>
              </a:rPr>
              <a:t>xerxes.c</a:t>
            </a:r>
            <a:endParaRPr lang="en-US" sz="2400" dirty="0">
              <a:solidFill>
                <a:prstClr val="black"/>
              </a:solidFill>
            </a:endParaRPr>
          </a:p>
        </p:txBody>
      </p:sp>
      <p:pic>
        <p:nvPicPr>
          <p:cNvPr id="18434" name="Picture 2"/>
          <p:cNvPicPr>
            <a:picLocks noChangeAspect="1" noChangeArrowheads="1"/>
          </p:cNvPicPr>
          <p:nvPr/>
        </p:nvPicPr>
        <p:blipFill>
          <a:blip r:embed="rId2"/>
          <a:srcRect/>
          <a:stretch>
            <a:fillRect/>
          </a:stretch>
        </p:blipFill>
        <p:spPr bwMode="auto">
          <a:xfrm>
            <a:off x="1294626" y="2204103"/>
            <a:ext cx="9602748" cy="388879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3509" y="502486"/>
            <a:ext cx="11104983" cy="892552"/>
          </a:xfrm>
          <a:prstGeom prst="rect">
            <a:avLst/>
          </a:prstGeom>
        </p:spPr>
        <p:txBody>
          <a:bodyPr wrap="square">
            <a:spAutoFit/>
          </a:bodyPr>
          <a:lstStyle/>
          <a:p>
            <a:r>
              <a:rPr lang="en-US" sz="2800" b="1" dirty="0" smtClean="0"/>
              <a:t>Step 3:</a:t>
            </a:r>
            <a:r>
              <a:rPr lang="en-US" sz="2400" b="1" dirty="0" smtClean="0"/>
              <a:t> </a:t>
            </a:r>
            <a:r>
              <a:rPr lang="en-US" sz="2400" dirty="0" smtClean="0"/>
              <a:t>Now you are the directory of the tool. Use the following command to start dos attack.</a:t>
            </a:r>
            <a:endParaRPr lang="en-US" sz="2400" dirty="0"/>
          </a:p>
        </p:txBody>
      </p:sp>
      <p:sp>
        <p:nvSpPr>
          <p:cNvPr id="3" name="Rectangle 2"/>
          <p:cNvSpPr/>
          <p:nvPr/>
        </p:nvSpPr>
        <p:spPr>
          <a:xfrm>
            <a:off x="621375" y="1508831"/>
            <a:ext cx="3061607" cy="461665"/>
          </a:xfrm>
          <a:prstGeom prst="rect">
            <a:avLst/>
          </a:prstGeom>
          <a:ln>
            <a:solidFill>
              <a:schemeClr val="tx1"/>
            </a:solidFill>
          </a:ln>
        </p:spPr>
        <p:txBody>
          <a:bodyPr wrap="none">
            <a:spAutoFit/>
          </a:bodyPr>
          <a:lstStyle/>
          <a:p>
            <a:r>
              <a:rPr lang="en-US" sz="2400" dirty="0" smtClean="0"/>
              <a:t>./</a:t>
            </a:r>
            <a:r>
              <a:rPr lang="en-US" sz="2400" dirty="0" err="1" smtClean="0"/>
              <a:t>xerxes</a:t>
            </a:r>
            <a:r>
              <a:rPr lang="en-US" sz="2400" dirty="0" smtClean="0"/>
              <a:t> IP/DOMAIN 80</a:t>
            </a:r>
            <a:endParaRPr lang="en-US" sz="2400" dirty="0"/>
          </a:p>
        </p:txBody>
      </p:sp>
      <p:pic>
        <p:nvPicPr>
          <p:cNvPr id="19458" name="Picture 2"/>
          <p:cNvPicPr>
            <a:picLocks noChangeAspect="1" noChangeArrowheads="1"/>
          </p:cNvPicPr>
          <p:nvPr/>
        </p:nvPicPr>
        <p:blipFill>
          <a:blip r:embed="rId2"/>
          <a:srcRect/>
          <a:stretch>
            <a:fillRect/>
          </a:stretch>
        </p:blipFill>
        <p:spPr bwMode="auto">
          <a:xfrm>
            <a:off x="2299782" y="2406844"/>
            <a:ext cx="7592437" cy="3331482"/>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err="1" smtClean="0">
                <a:latin typeface="+mn-lt"/>
              </a:rPr>
              <a:t>WireShark</a:t>
            </a:r>
            <a:r>
              <a:rPr lang="en-US" b="1" u="sng" dirty="0" smtClean="0">
                <a:latin typeface="+mn-lt"/>
              </a:rPr>
              <a:t>:</a:t>
            </a:r>
            <a:endParaRPr lang="en-US" b="1" u="sng" dirty="0">
              <a:latin typeface="+mn-lt"/>
            </a:endParaRPr>
          </a:p>
        </p:txBody>
      </p:sp>
      <p:sp>
        <p:nvSpPr>
          <p:cNvPr id="3" name="Content Placeholder 2"/>
          <p:cNvSpPr>
            <a:spLocks noGrp="1"/>
          </p:cNvSpPr>
          <p:nvPr>
            <p:ph idx="1"/>
          </p:nvPr>
        </p:nvSpPr>
        <p:spPr/>
        <p:txBody>
          <a:bodyPr/>
          <a:lstStyle/>
          <a:p>
            <a:r>
              <a:rPr lang="en-US" sz="3600" dirty="0" err="1"/>
              <a:t>Wireshark</a:t>
            </a:r>
            <a:r>
              <a:rPr lang="en-US" sz="3600" dirty="0"/>
              <a:t> is an </a:t>
            </a:r>
            <a:r>
              <a:rPr lang="en-US" sz="3600" u="sng" dirty="0">
                <a:hlinkClick r:id="rId2"/>
              </a:rPr>
              <a:t>open-source</a:t>
            </a:r>
            <a:r>
              <a:rPr lang="en-US" sz="3600" dirty="0"/>
              <a:t> application that captures and displays data traveling back and forth on a network.</a:t>
            </a:r>
          </a:p>
          <a:p>
            <a:r>
              <a:rPr lang="en-US" sz="3600" dirty="0"/>
              <a:t>Because it can drill down and read the contents of each </a:t>
            </a:r>
            <a:r>
              <a:rPr lang="en-US" sz="3600" u="sng" dirty="0">
                <a:hlinkClick r:id="rId3"/>
              </a:rPr>
              <a:t>packet</a:t>
            </a:r>
            <a:r>
              <a:rPr lang="en-US" sz="3600" dirty="0"/>
              <a:t>, it's used to troubleshoot network problems and test software.</a:t>
            </a:r>
          </a:p>
          <a:p>
            <a:pPr marL="0" indent="0">
              <a:buNone/>
            </a:pPr>
            <a:endParaRPr lang="en-US" dirty="0"/>
          </a:p>
        </p:txBody>
      </p:sp>
    </p:spTree>
    <p:extLst>
      <p:ext uri="{BB962C8B-B14F-4D97-AF65-F5344CB8AC3E}">
        <p14:creationId xmlns="" xmlns:p14="http://schemas.microsoft.com/office/powerpoint/2010/main" val="2604958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0677"/>
            <a:ext cx="10515600" cy="1325563"/>
          </a:xfrm>
        </p:spPr>
        <p:txBody>
          <a:bodyPr/>
          <a:lstStyle/>
          <a:p>
            <a:r>
              <a:rPr lang="en-US" b="1" dirty="0">
                <a:latin typeface="+mn-lt"/>
              </a:rPr>
              <a:t>What Is </a:t>
            </a:r>
            <a:r>
              <a:rPr lang="en-US" b="1" dirty="0" err="1">
                <a:latin typeface="+mn-lt"/>
              </a:rPr>
              <a:t>Wireshark</a:t>
            </a:r>
            <a:r>
              <a:rPr lang="en-US" b="1" dirty="0">
                <a:latin typeface="+mn-lt"/>
              </a:rPr>
              <a:t>?</a:t>
            </a:r>
            <a:r>
              <a:rPr lang="en-US" dirty="0"/>
              <a:t/>
            </a:r>
            <a:br>
              <a:rPr lang="en-US" dirty="0"/>
            </a:br>
            <a:endParaRPr lang="en-US" dirty="0"/>
          </a:p>
        </p:txBody>
      </p:sp>
      <p:sp>
        <p:nvSpPr>
          <p:cNvPr id="3" name="Content Placeholder 2"/>
          <p:cNvSpPr>
            <a:spLocks noGrp="1"/>
          </p:cNvSpPr>
          <p:nvPr>
            <p:ph idx="1"/>
          </p:nvPr>
        </p:nvSpPr>
        <p:spPr>
          <a:xfrm>
            <a:off x="838200" y="2047289"/>
            <a:ext cx="10515600" cy="4351338"/>
          </a:xfrm>
        </p:spPr>
        <p:txBody>
          <a:bodyPr>
            <a:normAutofit/>
          </a:bodyPr>
          <a:lstStyle/>
          <a:p>
            <a:pPr marL="0" indent="0">
              <a:buNone/>
            </a:pPr>
            <a:r>
              <a:rPr lang="en-US" sz="3200" dirty="0"/>
              <a:t>Originally known as Ethereal, </a:t>
            </a:r>
            <a:r>
              <a:rPr lang="en-US" sz="3200" dirty="0" err="1"/>
              <a:t>Wireshark</a:t>
            </a:r>
            <a:r>
              <a:rPr lang="en-US" sz="3200" dirty="0"/>
              <a:t> displays data from hundreds of different </a:t>
            </a:r>
            <a:r>
              <a:rPr lang="en-US" sz="3200" u="sng" dirty="0">
                <a:hlinkClick r:id="rId2"/>
              </a:rPr>
              <a:t>protocols</a:t>
            </a:r>
            <a:r>
              <a:rPr lang="en-US" sz="3200" dirty="0"/>
              <a:t> on all major network types. Data packets can be viewed in real-time or analyzed offline. </a:t>
            </a:r>
            <a:r>
              <a:rPr lang="en-US" sz="3200" dirty="0" err="1"/>
              <a:t>Wireshark</a:t>
            </a:r>
            <a:r>
              <a:rPr lang="en-US" sz="3200" dirty="0"/>
              <a:t> supports dozens of capture/trace file formats, including </a:t>
            </a:r>
            <a:r>
              <a:rPr lang="en-US" sz="3200" u="sng" dirty="0">
                <a:hlinkClick r:id="rId3"/>
              </a:rPr>
              <a:t>CAP</a:t>
            </a:r>
            <a:r>
              <a:rPr lang="en-US" sz="3200" dirty="0"/>
              <a:t> and </a:t>
            </a:r>
            <a:r>
              <a:rPr lang="en-US" sz="3200" u="sng" dirty="0">
                <a:hlinkClick r:id="rId4"/>
              </a:rPr>
              <a:t>ERF</a:t>
            </a:r>
            <a:r>
              <a:rPr lang="en-US" sz="3200" dirty="0"/>
              <a:t>. Integrated decryption tools display the encrypted packets for several common protocols, including </a:t>
            </a:r>
            <a:r>
              <a:rPr lang="en-US" sz="3200" u="sng" dirty="0">
                <a:hlinkClick r:id="rId5"/>
              </a:rPr>
              <a:t>WEP</a:t>
            </a:r>
            <a:r>
              <a:rPr lang="en-US" sz="3200" dirty="0"/>
              <a:t> and </a:t>
            </a:r>
            <a:r>
              <a:rPr lang="en-US" sz="3200" u="sng" dirty="0">
                <a:hlinkClick r:id="rId6"/>
              </a:rPr>
              <a:t>WPA/WPA2</a:t>
            </a:r>
            <a:r>
              <a:rPr lang="en-US" sz="3200" dirty="0"/>
              <a:t>.</a:t>
            </a:r>
          </a:p>
        </p:txBody>
      </p:sp>
    </p:spTree>
    <p:extLst>
      <p:ext uri="{BB962C8B-B14F-4D97-AF65-F5344CB8AC3E}">
        <p14:creationId xmlns="" xmlns:p14="http://schemas.microsoft.com/office/powerpoint/2010/main" val="202905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err="1" smtClean="0">
                <a:latin typeface="+mn-lt"/>
              </a:rPr>
              <a:t>WireShark</a:t>
            </a:r>
            <a:r>
              <a:rPr lang="en-US" b="1" u="sng" dirty="0" smtClean="0">
                <a:latin typeface="+mn-lt"/>
              </a:rPr>
              <a:t> User Guide</a:t>
            </a:r>
            <a:endParaRPr lang="en-US" b="1" u="sng" dirty="0">
              <a:latin typeface="+mn-lt"/>
            </a:endParaRPr>
          </a:p>
        </p:txBody>
      </p:sp>
      <p:sp>
        <p:nvSpPr>
          <p:cNvPr id="3" name="Content Placeholder 2"/>
          <p:cNvSpPr>
            <a:spLocks noGrp="1"/>
          </p:cNvSpPr>
          <p:nvPr>
            <p:ph idx="1"/>
          </p:nvPr>
        </p:nvSpPr>
        <p:spPr>
          <a:xfrm>
            <a:off x="1965040" y="1825625"/>
            <a:ext cx="7816273" cy="594302"/>
          </a:xfrm>
        </p:spPr>
        <p:txBody>
          <a:bodyPr/>
          <a:lstStyle/>
          <a:p>
            <a:r>
              <a:rPr lang="en-US" dirty="0" smtClean="0"/>
              <a:t>First download </a:t>
            </a:r>
            <a:r>
              <a:rPr lang="en-US" b="1" dirty="0" err="1" smtClean="0"/>
              <a:t>WireShark</a:t>
            </a:r>
            <a:r>
              <a:rPr lang="en-US" b="1" dirty="0" smtClean="0"/>
              <a:t> </a:t>
            </a:r>
            <a:r>
              <a:rPr lang="en-US" dirty="0" smtClean="0"/>
              <a:t>and install it on OS.</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075164" y="2584556"/>
            <a:ext cx="8041673" cy="3727344"/>
          </a:xfrm>
          <a:prstGeom prst="rect">
            <a:avLst/>
          </a:prstGeom>
        </p:spPr>
      </p:pic>
    </p:spTree>
    <p:extLst>
      <p:ext uri="{BB962C8B-B14F-4D97-AF65-F5344CB8AC3E}">
        <p14:creationId xmlns="" xmlns:p14="http://schemas.microsoft.com/office/powerpoint/2010/main" val="2439539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1771"/>
            <a:ext cx="10515600" cy="806738"/>
          </a:xfrm>
        </p:spPr>
        <p:txBody>
          <a:bodyPr>
            <a:normAutofit lnSpcReduction="10000"/>
          </a:bodyPr>
          <a:lstStyle/>
          <a:p>
            <a:r>
              <a:rPr lang="en-US" dirty="0"/>
              <a:t>You must be logged in to the device as an administrator to use </a:t>
            </a:r>
            <a:r>
              <a:rPr lang="en-US" dirty="0" err="1"/>
              <a:t>Wireshark</a:t>
            </a:r>
            <a:r>
              <a:rPr lang="en-US" dirty="0"/>
              <a:t>.</a:t>
            </a:r>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20661" y="1831278"/>
            <a:ext cx="8350679" cy="4654789"/>
          </a:xfrm>
          <a:prstGeom prst="rect">
            <a:avLst/>
          </a:prstGeom>
        </p:spPr>
      </p:pic>
    </p:spTree>
    <p:extLst>
      <p:ext uri="{BB962C8B-B14F-4D97-AF65-F5344CB8AC3E}">
        <p14:creationId xmlns="" xmlns:p14="http://schemas.microsoft.com/office/powerpoint/2010/main" val="2481698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mn-lt"/>
              </a:rPr>
              <a:t>How to Capture Data Packets With </a:t>
            </a:r>
            <a:r>
              <a:rPr lang="en-US" b="1" dirty="0" err="1">
                <a:latin typeface="+mn-lt"/>
              </a:rPr>
              <a:t>Wireshark</a:t>
            </a:r>
            <a:r>
              <a:rPr lang="en-US" b="1" dirty="0">
                <a:latin typeface="+mn-lt"/>
              </a:rPr>
              <a:t/>
            </a:r>
            <a:br>
              <a:rPr lang="en-US" b="1" dirty="0">
                <a:latin typeface="+mn-lt"/>
              </a:rPr>
            </a:br>
            <a:r>
              <a:rPr lang="en-US" b="1" dirty="0" smtClean="0">
                <a:latin typeface="+mn-lt"/>
              </a:rPr>
              <a:t>?</a:t>
            </a:r>
            <a:endParaRPr lang="en-US" b="1" dirty="0">
              <a:latin typeface="+mn-lt"/>
            </a:endParaRPr>
          </a:p>
        </p:txBody>
      </p:sp>
      <p:sp>
        <p:nvSpPr>
          <p:cNvPr id="3" name="Content Placeholder 2"/>
          <p:cNvSpPr>
            <a:spLocks noGrp="1"/>
          </p:cNvSpPr>
          <p:nvPr>
            <p:ph idx="1"/>
          </p:nvPr>
        </p:nvSpPr>
        <p:spPr/>
        <p:txBody>
          <a:bodyPr/>
          <a:lstStyle/>
          <a:p>
            <a:r>
              <a:rPr lang="en-US" dirty="0"/>
              <a:t>When you launch </a:t>
            </a:r>
            <a:r>
              <a:rPr lang="en-US" dirty="0" err="1"/>
              <a:t>Wireshark</a:t>
            </a:r>
            <a:r>
              <a:rPr lang="en-US" dirty="0"/>
              <a:t>, a welcome screen lists the available network connections on your current device. Displayed to the right of each is an EKG-style line graph that represents live traffic on that network</a:t>
            </a:r>
            <a:r>
              <a:rPr lang="en-US" dirty="0" smtClean="0"/>
              <a:t>.</a:t>
            </a:r>
          </a:p>
          <a:p>
            <a:pPr marL="0" indent="0">
              <a:buNone/>
            </a:pPr>
            <a:endParaRPr lang="en-US" dirty="0" smtClean="0"/>
          </a:p>
          <a:p>
            <a:pPr marL="0" indent="0">
              <a:buNone/>
            </a:pPr>
            <a:r>
              <a:rPr lang="en-US" b="1" dirty="0" smtClean="0"/>
              <a:t>To </a:t>
            </a:r>
            <a:r>
              <a:rPr lang="en-US" b="1" dirty="0"/>
              <a:t>begin capturing packets with </a:t>
            </a:r>
            <a:r>
              <a:rPr lang="en-US" b="1" dirty="0" err="1"/>
              <a:t>Wireshark</a:t>
            </a:r>
            <a:r>
              <a:rPr lang="en-US" b="1" dirty="0"/>
              <a:t>:</a:t>
            </a:r>
          </a:p>
        </p:txBody>
      </p:sp>
    </p:spTree>
    <p:extLst>
      <p:ext uri="{BB962C8B-B14F-4D97-AF65-F5344CB8AC3E}">
        <p14:creationId xmlns="" xmlns:p14="http://schemas.microsoft.com/office/powerpoint/2010/main" val="395093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9418" y="628072"/>
            <a:ext cx="8719127" cy="830997"/>
          </a:xfrm>
          <a:prstGeom prst="rect">
            <a:avLst/>
          </a:prstGeom>
          <a:noFill/>
        </p:spPr>
        <p:txBody>
          <a:bodyPr wrap="square" rtlCol="0">
            <a:spAutoFit/>
          </a:bodyPr>
          <a:lstStyle/>
          <a:p>
            <a:pPr marL="342900" indent="-342900">
              <a:buFont typeface="+mj-lt"/>
              <a:buAutoNum type="arabicPeriod"/>
            </a:pPr>
            <a:r>
              <a:rPr lang="en-US" sz="2400" dirty="0"/>
              <a:t>Select one or more of networks, go to the menu bar, then select </a:t>
            </a:r>
            <a:r>
              <a:rPr lang="en-US" sz="2400" b="1" dirty="0"/>
              <a:t>Capture</a:t>
            </a:r>
            <a:r>
              <a:rPr lang="en-US" dirty="0"/>
              <a:t>.</a:t>
            </a: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01610" y="1649147"/>
            <a:ext cx="8388781" cy="4686541"/>
          </a:xfrm>
          <a:prstGeom prst="rect">
            <a:avLst/>
          </a:prstGeom>
        </p:spPr>
      </p:pic>
    </p:spTree>
    <p:extLst>
      <p:ext uri="{BB962C8B-B14F-4D97-AF65-F5344CB8AC3E}">
        <p14:creationId xmlns="" xmlns:p14="http://schemas.microsoft.com/office/powerpoint/2010/main" val="3452263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812</Words>
  <Application>Microsoft Office PowerPoint</Application>
  <PresentationFormat>Custom</PresentationFormat>
  <Paragraphs>76</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Slide 1</vt:lpstr>
      <vt:lpstr>1. Sniffing</vt:lpstr>
      <vt:lpstr>For example Sniffing Tool-Wireshark</vt:lpstr>
      <vt:lpstr>WireShark:</vt:lpstr>
      <vt:lpstr>What Is Wireshark? </vt:lpstr>
      <vt:lpstr>WireShark User Guide</vt:lpstr>
      <vt:lpstr>Slide 7</vt:lpstr>
      <vt:lpstr>How to Capture Data Packets With Wireshark ?</vt:lpstr>
      <vt:lpstr>Slide 9</vt:lpstr>
      <vt:lpstr>Slide 10</vt:lpstr>
      <vt:lpstr>Slide 11</vt:lpstr>
      <vt:lpstr>Slide 12</vt:lpstr>
      <vt:lpstr>How to View and Analyze Packet Contents </vt:lpstr>
      <vt:lpstr>Packet List The packet list pane, located at the top of the window, shows all packets found in the active capture file. Each packet has its own row and corresponding number assigned to it, along with each of these data points: </vt:lpstr>
      <vt:lpstr>Slide 15</vt:lpstr>
      <vt:lpstr>Slide 16</vt:lpstr>
      <vt:lpstr>Slide 17</vt:lpstr>
      <vt:lpstr>Slide 18</vt:lpstr>
      <vt:lpstr>Slide 19</vt:lpstr>
      <vt:lpstr>How to Use Wireshark Filters?</vt:lpstr>
      <vt:lpstr>Slide 21</vt:lpstr>
      <vt:lpstr>Slide 22</vt:lpstr>
      <vt:lpstr>Slide 23</vt:lpstr>
      <vt:lpstr>Slide 24</vt:lpstr>
      <vt:lpstr>Slide 25</vt:lpstr>
      <vt:lpstr>Slide 26</vt:lpstr>
      <vt:lpstr>Slide 27</vt:lpstr>
      <vt:lpstr>Denial-of-Service (DoS) Attack </vt:lpstr>
      <vt:lpstr>Slide 29</vt:lpstr>
      <vt:lpstr>Slide 30</vt:lpstr>
      <vt:lpstr>Slide 31</vt:lpstr>
      <vt:lpstr>Slide 32</vt:lpstr>
      <vt:lpstr>Slide 33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Dream Technology</cp:lastModifiedBy>
  <cp:revision>46</cp:revision>
  <dcterms:created xsi:type="dcterms:W3CDTF">2024-10-28T20:10:37Z</dcterms:created>
  <dcterms:modified xsi:type="dcterms:W3CDTF">2024-10-29T08:58:42Z</dcterms:modified>
</cp:coreProperties>
</file>